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753600" cy="7315200"/>
  <p:notesSz cx="6858000" cy="9144000"/>
  <p:embeddedFontLst>
    <p:embeddedFont>
      <p:font typeface="Arial Bold" panose="020B0604020202020204" charset="0"/>
      <p:regular r:id="rId10"/>
    </p:embeddedFont>
    <p:embeddedFont>
      <p:font typeface="Bebas Neue Bold" panose="020B0604020202020204" charset="0"/>
      <p:regular r:id="rId11"/>
    </p:embeddedFont>
    <p:embeddedFont>
      <p:font typeface="Times New Roman Bold" panose="020B0604020202020204" charset="0"/>
      <p:regular r:id="rId12"/>
    </p:embeddedFont>
    <p:embeddedFont>
      <p:font typeface="Verdana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1598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84899" y="3162477"/>
            <a:ext cx="7317716" cy="1847044"/>
          </a:xfrm>
          <a:custGeom>
            <a:avLst/>
            <a:gdLst/>
            <a:ahLst/>
            <a:cxnLst/>
            <a:rect l="l" t="t" r="r" b="b"/>
            <a:pathLst>
              <a:path w="7317716" h="1847044">
                <a:moveTo>
                  <a:pt x="0" y="0"/>
                </a:moveTo>
                <a:lnTo>
                  <a:pt x="7317716" y="0"/>
                </a:lnTo>
                <a:lnTo>
                  <a:pt x="7317716" y="1847044"/>
                </a:lnTo>
                <a:lnTo>
                  <a:pt x="0" y="18470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2487491" y="-1429960"/>
            <a:ext cx="7319250" cy="2211518"/>
            <a:chOff x="0" y="0"/>
            <a:chExt cx="2710833" cy="8190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10833" cy="819081"/>
            </a:xfrm>
            <a:custGeom>
              <a:avLst/>
              <a:gdLst/>
              <a:ahLst/>
              <a:cxnLst/>
              <a:rect l="l" t="t" r="r" b="b"/>
              <a:pathLst>
                <a:path w="2710833" h="819081">
                  <a:moveTo>
                    <a:pt x="0" y="0"/>
                  </a:moveTo>
                  <a:lnTo>
                    <a:pt x="2710833" y="0"/>
                  </a:lnTo>
                  <a:lnTo>
                    <a:pt x="2710833" y="819081"/>
                  </a:lnTo>
                  <a:lnTo>
                    <a:pt x="0" y="819081"/>
                  </a:lnTo>
                  <a:close/>
                </a:path>
              </a:pathLst>
            </a:custGeom>
            <a:solidFill>
              <a:srgbClr val="FF751F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710833" cy="8476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-4213"/>
            <a:ext cx="2501562" cy="2366584"/>
            <a:chOff x="0" y="0"/>
            <a:chExt cx="926504" cy="8765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26504" cy="876513"/>
            </a:xfrm>
            <a:custGeom>
              <a:avLst/>
              <a:gdLst/>
              <a:ahLst/>
              <a:cxnLst/>
              <a:rect l="l" t="t" r="r" b="b"/>
              <a:pathLst>
                <a:path w="926504" h="876513">
                  <a:moveTo>
                    <a:pt x="0" y="0"/>
                  </a:moveTo>
                  <a:lnTo>
                    <a:pt x="926504" y="0"/>
                  </a:lnTo>
                  <a:lnTo>
                    <a:pt x="926504" y="876513"/>
                  </a:lnTo>
                  <a:lnTo>
                    <a:pt x="0" y="876513"/>
                  </a:lnTo>
                  <a:close/>
                </a:path>
              </a:pathLst>
            </a:custGeom>
            <a:solidFill>
              <a:srgbClr val="5D07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926504" cy="905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487491" y="-1651701"/>
            <a:ext cx="7319250" cy="2366584"/>
            <a:chOff x="0" y="0"/>
            <a:chExt cx="2710833" cy="8765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10833" cy="876513"/>
            </a:xfrm>
            <a:custGeom>
              <a:avLst/>
              <a:gdLst/>
              <a:ahLst/>
              <a:cxnLst/>
              <a:rect l="l" t="t" r="r" b="b"/>
              <a:pathLst>
                <a:path w="2710833" h="876513">
                  <a:moveTo>
                    <a:pt x="0" y="0"/>
                  </a:moveTo>
                  <a:lnTo>
                    <a:pt x="2710833" y="0"/>
                  </a:lnTo>
                  <a:lnTo>
                    <a:pt x="2710833" y="876513"/>
                  </a:lnTo>
                  <a:lnTo>
                    <a:pt x="0" y="876513"/>
                  </a:lnTo>
                  <a:close/>
                </a:path>
              </a:pathLst>
            </a:custGeom>
            <a:solidFill>
              <a:srgbClr val="5D07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2710833" cy="905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054868" y="48133"/>
            <a:ext cx="6146397" cy="61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VIII CONGRESSO DE EXTENSÃO DA UFSB</a:t>
            </a:r>
          </a:p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V FÓRUM DE CULTURA DA UFSB</a:t>
            </a:r>
          </a:p>
        </p:txBody>
      </p:sp>
      <p:sp>
        <p:nvSpPr>
          <p:cNvPr id="13" name="Freeform 13"/>
          <p:cNvSpPr/>
          <p:nvPr/>
        </p:nvSpPr>
        <p:spPr>
          <a:xfrm>
            <a:off x="6942622" y="6380330"/>
            <a:ext cx="2568583" cy="698140"/>
          </a:xfrm>
          <a:custGeom>
            <a:avLst/>
            <a:gdLst/>
            <a:ahLst/>
            <a:cxnLst/>
            <a:rect l="l" t="t" r="r" b="b"/>
            <a:pathLst>
              <a:path w="2568583" h="698140">
                <a:moveTo>
                  <a:pt x="0" y="0"/>
                </a:moveTo>
                <a:lnTo>
                  <a:pt x="2568583" y="0"/>
                </a:lnTo>
                <a:lnTo>
                  <a:pt x="2568583" y="698139"/>
                </a:lnTo>
                <a:lnTo>
                  <a:pt x="0" y="698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71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0" y="68817"/>
            <a:ext cx="915799" cy="2220525"/>
          </a:xfrm>
          <a:custGeom>
            <a:avLst/>
            <a:gdLst/>
            <a:ahLst/>
            <a:cxnLst/>
            <a:rect l="l" t="t" r="r" b="b"/>
            <a:pathLst>
              <a:path w="915799" h="2220525">
                <a:moveTo>
                  <a:pt x="0" y="0"/>
                </a:moveTo>
                <a:lnTo>
                  <a:pt x="915799" y="0"/>
                </a:lnTo>
                <a:lnTo>
                  <a:pt x="915799" y="2220525"/>
                </a:lnTo>
                <a:lnTo>
                  <a:pt x="0" y="22205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401" b="-5401"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15" name="Group 15"/>
          <p:cNvGrpSpPr/>
          <p:nvPr/>
        </p:nvGrpSpPr>
        <p:grpSpPr>
          <a:xfrm>
            <a:off x="1108386" y="438392"/>
            <a:ext cx="1034118" cy="1538524"/>
            <a:chOff x="0" y="0"/>
            <a:chExt cx="1211699" cy="18027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11699" cy="1802723"/>
            </a:xfrm>
            <a:custGeom>
              <a:avLst/>
              <a:gdLst/>
              <a:ahLst/>
              <a:cxnLst/>
              <a:rect l="l" t="t" r="r" b="b"/>
              <a:pathLst>
                <a:path w="1211699" h="1802723">
                  <a:moveTo>
                    <a:pt x="25927" y="0"/>
                  </a:moveTo>
                  <a:lnTo>
                    <a:pt x="1185772" y="0"/>
                  </a:lnTo>
                  <a:cubicBezTo>
                    <a:pt x="1192648" y="0"/>
                    <a:pt x="1199243" y="2732"/>
                    <a:pt x="1204105" y="7594"/>
                  </a:cubicBezTo>
                  <a:cubicBezTo>
                    <a:pt x="1208967" y="12456"/>
                    <a:pt x="1211699" y="19051"/>
                    <a:pt x="1211699" y="25927"/>
                  </a:cubicBezTo>
                  <a:lnTo>
                    <a:pt x="1211699" y="1776796"/>
                  </a:lnTo>
                  <a:cubicBezTo>
                    <a:pt x="1211699" y="1783672"/>
                    <a:pt x="1208967" y="1790267"/>
                    <a:pt x="1204105" y="1795129"/>
                  </a:cubicBezTo>
                  <a:cubicBezTo>
                    <a:pt x="1199243" y="1799991"/>
                    <a:pt x="1192648" y="1802723"/>
                    <a:pt x="1185772" y="1802723"/>
                  </a:cubicBezTo>
                  <a:lnTo>
                    <a:pt x="25927" y="1802723"/>
                  </a:lnTo>
                  <a:cubicBezTo>
                    <a:pt x="19051" y="1802723"/>
                    <a:pt x="12456" y="1799991"/>
                    <a:pt x="7594" y="1795129"/>
                  </a:cubicBezTo>
                  <a:cubicBezTo>
                    <a:pt x="2732" y="1790267"/>
                    <a:pt x="0" y="1783672"/>
                    <a:pt x="0" y="1776796"/>
                  </a:cubicBezTo>
                  <a:lnTo>
                    <a:pt x="0" y="25927"/>
                  </a:lnTo>
                  <a:cubicBezTo>
                    <a:pt x="0" y="19051"/>
                    <a:pt x="2732" y="12456"/>
                    <a:pt x="7594" y="7594"/>
                  </a:cubicBezTo>
                  <a:cubicBezTo>
                    <a:pt x="12456" y="2732"/>
                    <a:pt x="19051" y="0"/>
                    <a:pt x="25927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5D07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211699" cy="1802723"/>
            </a:xfrm>
            <a:prstGeom prst="rect">
              <a:avLst/>
            </a:prstGeom>
          </p:spPr>
          <p:txBody>
            <a:bodyPr lIns="10996" tIns="10996" rIns="10996" bIns="10996" rtlCol="0" anchor="ctr"/>
            <a:lstStyle/>
            <a:p>
              <a:pPr algn="ctr">
                <a:lnSpc>
                  <a:spcPts val="191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146558" y="575512"/>
            <a:ext cx="938725" cy="129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>
                <a:solidFill>
                  <a:srgbClr val="5D0774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MULHERES, SABERES E TERRITÓRIOS:</a:t>
            </a:r>
            <a:r>
              <a:rPr lang="en-US" sz="1400" b="1">
                <a:solidFill>
                  <a:srgbClr val="F17117"/>
                </a:solidFill>
                <a:latin typeface="Bebas Neue Bold"/>
                <a:ea typeface="Bebas Neue Bold"/>
                <a:cs typeface="Bebas Neue Bold"/>
                <a:sym typeface="Bebas Neue Bold"/>
              </a:rPr>
              <a:t> EXTENSÃO, CULTURA E TRANSFORMAÇÃO SOCIAL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19625" y="2877023"/>
            <a:ext cx="8466191" cy="57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733" b="1">
                <a:solidFill>
                  <a:srgbClr val="5D0774"/>
                </a:solidFill>
                <a:latin typeface="Verdana Bold"/>
                <a:ea typeface="Verdana Bold"/>
                <a:cs typeface="Verdana Bold"/>
                <a:sym typeface="Verdana Bold"/>
              </a:rPr>
              <a:t>TÍTULO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77832" y="3876050"/>
            <a:ext cx="834424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213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Autores: </a:t>
            </a:r>
            <a:r>
              <a:rPr lang="en-US" sz="213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 1, xxxxxxxxxxxx 1,  xxxxxxxxxxxx 1,   xxxxxxxxxxxx 1,  xxxxxxxxxxxxx 2, xxxxxxxxxxxxx 2,  xxxxxxxxxxxxx 2,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7832" y="5590546"/>
            <a:ext cx="387488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0"/>
              </a:lnSpc>
            </a:pPr>
            <a:r>
              <a:rPr lang="en-US" sz="213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Palavras-chave: </a:t>
            </a:r>
            <a:r>
              <a:rPr lang="en-US" sz="213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77832" y="6208880"/>
            <a:ext cx="637365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0"/>
              </a:lnSpc>
            </a:pPr>
            <a:r>
              <a:rPr lang="en-US" sz="213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Modalidade de atividade de extensão: </a:t>
            </a:r>
            <a:r>
              <a:rPr lang="en-US" sz="213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77832" y="4847600"/>
            <a:ext cx="824625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60"/>
              </a:lnSpc>
            </a:pPr>
            <a:r>
              <a:rPr lang="en-US" sz="2133" b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Insttuições: </a:t>
            </a:r>
            <a:r>
              <a:rPr lang="en-US" sz="2133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xxxxxxxxxxxxxxxxxxxxxx 1 ; xxxxxxxxxxxxxxxxxxxx 2.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7682" y="1830581"/>
            <a:ext cx="8598237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6080" lvl="1" indent="-193040" algn="l">
              <a:lnSpc>
                <a:spcPts val="3600"/>
              </a:lnSpc>
              <a:buFont typeface="Arial"/>
              <a:buChar char="•"/>
            </a:pPr>
            <a:r>
              <a:rPr lang="en-US" sz="3000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INTRODUÇÃO</a:t>
            </a:r>
          </a:p>
          <a:p>
            <a:pPr marL="329455" lvl="1" indent="-164727" algn="l">
              <a:lnSpc>
                <a:spcPts val="3071"/>
              </a:lnSpc>
            </a:pPr>
            <a:endParaRPr lang="en-US" sz="3000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237" lvl="1" indent="-192119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OBJETIVOS</a:t>
            </a:r>
          </a:p>
          <a:p>
            <a:pPr algn="l">
              <a:lnSpc>
                <a:spcPts val="3583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364" lvl="1" indent="-192182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METODOLOGIA</a:t>
            </a:r>
          </a:p>
          <a:p>
            <a:pPr marL="329455" lvl="1" indent="-164727" algn="l">
              <a:lnSpc>
                <a:spcPts val="3071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237" lvl="1" indent="-192119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RESULTADOS</a:t>
            </a:r>
          </a:p>
          <a:p>
            <a:pPr algn="l">
              <a:lnSpc>
                <a:spcPts val="3583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237" lvl="1" indent="-192119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DISCUSSÃO</a:t>
            </a:r>
          </a:p>
          <a:p>
            <a:pPr algn="l">
              <a:lnSpc>
                <a:spcPts val="3583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237" lvl="1" indent="-192119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CONCLUSÃO</a:t>
            </a:r>
          </a:p>
          <a:p>
            <a:pPr algn="l">
              <a:lnSpc>
                <a:spcPts val="3583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90195" y="1976437"/>
            <a:ext cx="8788846" cy="1285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4237" lvl="1" indent="-192119" algn="l">
              <a:lnSpc>
                <a:spcPts val="3583"/>
              </a:lnSpc>
              <a:buFont typeface="Arial"/>
              <a:buChar char="•"/>
            </a:pPr>
            <a:r>
              <a:rPr lang="en-US" sz="2986" b="1">
                <a:solidFill>
                  <a:srgbClr val="5D0774"/>
                </a:solidFill>
                <a:latin typeface="Arial Bold"/>
                <a:ea typeface="Arial Bold"/>
                <a:cs typeface="Arial Bold"/>
                <a:sym typeface="Arial Bold"/>
              </a:rPr>
              <a:t>REFERÊNCIAS</a:t>
            </a:r>
          </a:p>
          <a:p>
            <a:pPr algn="l">
              <a:lnSpc>
                <a:spcPts val="3583"/>
              </a:lnSpc>
            </a:pPr>
            <a:endParaRPr lang="en-US" sz="2986" b="1">
              <a:solidFill>
                <a:srgbClr val="5D0774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329455" lvl="1" indent="-164727" algn="l">
              <a:lnSpc>
                <a:spcPts val="3071"/>
              </a:lnSpc>
            </a:pPr>
            <a:r>
              <a:rPr lang="en-US" sz="25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Texto e/ou imagem.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9753600" cy="1082714"/>
          </a:xfrm>
          <a:custGeom>
            <a:avLst/>
            <a:gdLst/>
            <a:ahLst/>
            <a:cxnLst/>
            <a:rect l="l" t="t" r="r" b="b"/>
            <a:pathLst>
              <a:path w="9753600" h="1082714">
                <a:moveTo>
                  <a:pt x="0" y="0"/>
                </a:moveTo>
                <a:lnTo>
                  <a:pt x="9753600" y="0"/>
                </a:lnTo>
                <a:lnTo>
                  <a:pt x="9753600" y="1082714"/>
                </a:lnTo>
                <a:lnTo>
                  <a:pt x="0" y="1082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Personalizar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6" baseType="lpstr">
      <vt:lpstr>Times New Roman Bold</vt:lpstr>
      <vt:lpstr>Arial Bold</vt:lpstr>
      <vt:lpstr>Bebas Neue Bold</vt:lpstr>
      <vt:lpstr>Verdana Bold</vt:lpstr>
      <vt:lpstr>Times New Roman</vt:lpstr>
      <vt:lpstr>Calibri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Oral - CONEX</dc:title>
  <dc:creator>Paula Messias</dc:creator>
  <cp:lastModifiedBy>Paula Messias</cp:lastModifiedBy>
  <cp:revision>1</cp:revision>
  <dcterms:created xsi:type="dcterms:W3CDTF">2006-08-16T00:00:00Z</dcterms:created>
  <dcterms:modified xsi:type="dcterms:W3CDTF">2026-08-10T17:05:09Z</dcterms:modified>
  <dc:identifier>DAHQs3kUfT4</dc:identifier>
</cp:coreProperties>
</file>